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3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3F6"/>
    <a:srgbClr val="C0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2E764-7726-4187-A1DA-2AC37267A6DD}" v="6" dt="2025-11-07T18:03:06.687"/>
    <p1510:client id="{1EBC18B2-2F6C-474B-B369-5563F9C53501}" v="3" dt="2025-11-08T06:05:05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2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61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hyperlink" Target="http://localhost:8501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1380" y="2037629"/>
            <a:ext cx="8206171" cy="282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E3C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Asset Allocation for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E3C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Adjusted Investment portfolios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21380" y="5917320"/>
            <a:ext cx="66014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Presented by:</a:t>
            </a:r>
            <a:br>
              <a:rPr lang="en-US" sz="2200" dirty="0"/>
            </a:br>
            <a:r>
              <a:rPr lang="en-US" sz="2200" dirty="0"/>
              <a:t>Charu Mittal- MA25M008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Ritika Verma – MA25M022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4351496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6608" y="725330"/>
            <a:ext cx="6997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400" b="1" dirty="0">
                <a:solidFill>
                  <a:srgbClr val="2E3C4E"/>
                </a:solidFill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Aim and Motivation</a:t>
            </a:r>
            <a:endParaRPr lang="en-US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15461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1871364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Portfolio optimisation </a:t>
            </a: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is a fundamental problem in quantitative finance that seeks to construct an investment portfolio balancing the dual objectives of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maximising</a:t>
            </a: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expected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return</a:t>
            </a: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minimising</a:t>
            </a: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risk</a:t>
            </a: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806838"/>
            <a:ext cx="130428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 this project,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Object-Oriented Programming (OOP) </a:t>
            </a: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principles are used to design a modular and extensible system, ensuring clarity, scalability, and maintainability. Each financial instrument is represented as an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object</a:t>
            </a: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encapsulating</a:t>
            </a: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its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attributes and behaviour</a:t>
            </a: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, enabling clean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abstraction</a:t>
            </a: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reusability</a:t>
            </a:r>
            <a:r>
              <a:rPr lang="en-US" sz="20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across modules.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5574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b="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12519"/>
            <a:ext cx="4196358" cy="3048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50868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highlight>
                  <a:srgbClr val="FFFF00"/>
                </a:highlight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Modular Architecture</a:t>
            </a:r>
            <a:endParaRPr lang="en-US" sz="22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577245"/>
            <a:ext cx="4196358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Data acquisition, portfolio construction, and </a:t>
            </a:r>
            <a:r>
              <a:rPr lang="en-US" sz="1750" dirty="0" err="1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optimisation</a:t>
            </a:r>
            <a:r>
              <a:rPr lang="en-US" sz="175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implemented as interchangeable components through factory and interface-based architectures.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16962" y="45574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b="1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4912519"/>
            <a:ext cx="4196358" cy="3048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16962" y="5086826"/>
            <a:ext cx="3470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highlight>
                  <a:srgbClr val="FFFF00"/>
                </a:highlight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Mathematical Optimisation</a:t>
            </a:r>
            <a:endParaRPr lang="en-US" sz="22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216962" y="5577245"/>
            <a:ext cx="4196358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Models such as mean-variance or covariance shrinkage methods applied to determine optimal capital allocation across assets under practical constraints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640133" y="45574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b="1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4912519"/>
            <a:ext cx="4196358" cy="3048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40133" y="50868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highlight>
                  <a:srgbClr val="FFFF00"/>
                </a:highlight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Flexible Framework</a:t>
            </a:r>
            <a:endParaRPr lang="en-US" sz="22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640133" y="5577245"/>
            <a:ext cx="4196358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Architecture supports flexible experimentation with different data sources and algorithms, promoting transparent, data-driven asset allocation and risk management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4B67CB-ADB7-D86F-139A-F67A1AF62085}"/>
              </a:ext>
            </a:extLst>
          </p:cNvPr>
          <p:cNvSpPr/>
          <p:nvPr/>
        </p:nvSpPr>
        <p:spPr>
          <a:xfrm>
            <a:off x="688369" y="4427590"/>
            <a:ext cx="4301779" cy="302060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E404FF-4623-D85B-0CC7-25DF8D975552}"/>
              </a:ext>
            </a:extLst>
          </p:cNvPr>
          <p:cNvSpPr/>
          <p:nvPr/>
        </p:nvSpPr>
        <p:spPr>
          <a:xfrm>
            <a:off x="5095569" y="4427589"/>
            <a:ext cx="4301779" cy="302060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F85034-57AF-FBCC-8F68-1CE5952041D2}"/>
              </a:ext>
            </a:extLst>
          </p:cNvPr>
          <p:cNvSpPr/>
          <p:nvPr/>
        </p:nvSpPr>
        <p:spPr>
          <a:xfrm>
            <a:off x="9487734" y="4427590"/>
            <a:ext cx="4301779" cy="302060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636ED0-D761-2D8C-3948-758770A60316}"/>
              </a:ext>
            </a:extLst>
          </p:cNvPr>
          <p:cNvSpPr/>
          <p:nvPr/>
        </p:nvSpPr>
        <p:spPr>
          <a:xfrm>
            <a:off x="502452" y="709850"/>
            <a:ext cx="13488012" cy="73974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499FAD-3CB2-8DAD-867C-09680014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851" y="7756715"/>
            <a:ext cx="1865549" cy="4736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756" y="158352"/>
            <a:ext cx="6644402" cy="725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E3C4E"/>
                </a:solidFill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Object-Oriented </a:t>
            </a:r>
            <a:r>
              <a:rPr lang="en-US" sz="3400" b="1" dirty="0">
                <a:solidFill>
                  <a:srgbClr val="2E3C4E"/>
                </a:solidFill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Principles</a:t>
            </a:r>
            <a:r>
              <a:rPr lang="en-US" sz="3150" b="1" dirty="0">
                <a:solidFill>
                  <a:srgbClr val="2E3C4E"/>
                </a:solidFill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 in Action</a:t>
            </a:r>
            <a:endParaRPr lang="en-US" sz="31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38085" y="2116887"/>
            <a:ext cx="6240003" cy="1238726"/>
          </a:xfrm>
          <a:prstGeom prst="roundRect">
            <a:avLst>
              <a:gd name="adj" fmla="val 548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sz="1400" dirty="0"/>
          </a:p>
        </p:txBody>
      </p:sp>
      <p:sp>
        <p:nvSpPr>
          <p:cNvPr id="5" name="Text 3"/>
          <p:cNvSpPr/>
          <p:nvPr/>
        </p:nvSpPr>
        <p:spPr>
          <a:xfrm>
            <a:off x="307512" y="2253957"/>
            <a:ext cx="1771090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highlight>
                  <a:srgbClr val="FFFF00"/>
                </a:highlight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Abstraction</a:t>
            </a:r>
            <a:endParaRPr lang="en-US" sz="14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07512" y="2614062"/>
            <a:ext cx="5953604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Defined abstract base classes for core functionalities: AssetInterface, DataFetcherInterface, OptimizerInterface, and AnalyzerInterface provide clear contracts.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48503" y="3429373"/>
            <a:ext cx="6240003" cy="1380650"/>
          </a:xfrm>
          <a:prstGeom prst="roundRect">
            <a:avLst>
              <a:gd name="adj" fmla="val 548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sz="1400" dirty="0"/>
          </a:p>
        </p:txBody>
      </p:sp>
      <p:sp>
        <p:nvSpPr>
          <p:cNvPr id="8" name="Text 6"/>
          <p:cNvSpPr/>
          <p:nvPr/>
        </p:nvSpPr>
        <p:spPr>
          <a:xfrm>
            <a:off x="268318" y="3640115"/>
            <a:ext cx="1810284" cy="281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highlight>
                  <a:srgbClr val="FFFF00"/>
                </a:highlight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Encapsulation</a:t>
            </a:r>
            <a:endParaRPr lang="en-US" sz="14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262866" y="3942568"/>
            <a:ext cx="6085351" cy="54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Each module hides internal logic behind clear interfaces. Classes like Stock, Crypto, and PortfolioAnalyzer protect their data and expose only necessary methods.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127512" y="4883783"/>
            <a:ext cx="6260994" cy="1238726"/>
          </a:xfrm>
          <a:prstGeom prst="roundRect">
            <a:avLst>
              <a:gd name="adj" fmla="val 548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sz="1400" dirty="0"/>
          </a:p>
        </p:txBody>
      </p:sp>
      <p:sp>
        <p:nvSpPr>
          <p:cNvPr id="11" name="Text 9"/>
          <p:cNvSpPr/>
          <p:nvPr/>
        </p:nvSpPr>
        <p:spPr>
          <a:xfrm>
            <a:off x="268318" y="5068031"/>
            <a:ext cx="1767518" cy="28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highlight>
                  <a:srgbClr val="FFFF00"/>
                </a:highlight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Inheritance</a:t>
            </a:r>
            <a:endParaRPr lang="en-US" sz="14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68318" y="5394024"/>
            <a:ext cx="5941593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Concrete classes derive from abstract bases. Stock, ETF, Bond, and Crypto all inherit from AssetInterface, promoting code reuse and consistency.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756" y="6238056"/>
            <a:ext cx="6286455" cy="1298406"/>
          </a:xfrm>
          <a:prstGeom prst="roundRect">
            <a:avLst>
              <a:gd name="adj" fmla="val 548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68318" y="6379980"/>
            <a:ext cx="1830470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highlight>
                  <a:srgbClr val="FFFF00"/>
                </a:highlight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Polymorphism</a:t>
            </a:r>
            <a:endParaRPr lang="en-US" sz="14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45505" y="6685793"/>
            <a:ext cx="6153223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Common interfaces enable different implementations. DataFetcherFactory returns YahooFetcher, FredFetcher, or BinanceFetcher based on asset type dynamically.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214695" y="7143752"/>
            <a:ext cx="5162074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197F89-3022-7A9A-49FE-6BAFA1DA7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032" y="941503"/>
            <a:ext cx="7919856" cy="71768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4D864C-D92C-8EE6-3F97-AECC1FDDE3D7}"/>
              </a:ext>
            </a:extLst>
          </p:cNvPr>
          <p:cNvSpPr txBox="1"/>
          <p:nvPr/>
        </p:nvSpPr>
        <p:spPr>
          <a:xfrm>
            <a:off x="27552" y="941503"/>
            <a:ext cx="6199714" cy="134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Our architecture demonstrates all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four core OOPS principles as well as 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SOLID principles</a:t>
            </a:r>
            <a:r>
              <a:rPr lang="en-US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creating a robust and extensible framework</a:t>
            </a:r>
          </a:p>
          <a:p>
            <a:pPr algn="ctr">
              <a:lnSpc>
                <a:spcPts val="1900"/>
              </a:lnSpc>
            </a:pPr>
            <a:r>
              <a:rPr lang="en-US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for financial modelling.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97771" y="525717"/>
            <a:ext cx="7683896" cy="54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2E3C4E"/>
                </a:solidFill>
                <a:latin typeface="Arial" panose="020B0604020202020204" pitchFamily="34" charset="0"/>
                <a:ea typeface="Host Grotesk Medium" pitchFamily="34" charset="-122"/>
                <a:cs typeface="Arial" panose="020B0604020202020204" pitchFamily="34" charset="0"/>
              </a:rPr>
              <a:t>End-to-End Optimisation Workflow</a:t>
            </a:r>
            <a:endParaRPr lang="en-US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3530" y="1618893"/>
            <a:ext cx="13405961" cy="917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endParaRPr lang="en-US" sz="14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DD8E315-AAB8-5EA8-8E48-33A5A275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71" y="6669142"/>
            <a:ext cx="7683895" cy="131387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5F7DB5C-F8C3-8EE9-EC94-6A0FFF475E23}"/>
              </a:ext>
            </a:extLst>
          </p:cNvPr>
          <p:cNvSpPr txBox="1"/>
          <p:nvPr/>
        </p:nvSpPr>
        <p:spPr>
          <a:xfrm>
            <a:off x="487996" y="1396058"/>
            <a:ext cx="13503443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Our pipeline shows how using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OOPS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concepts makes each part of the system work independently, while the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 Manager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brings everything together smoothly from taking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input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</a:p>
          <a:p>
            <a:pPr algn="ctr">
              <a:lnSpc>
                <a:spcPts val="205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showing the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results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5172B-EB06-A455-9CD5-82C6060811C2}"/>
              </a:ext>
            </a:extLst>
          </p:cNvPr>
          <p:cNvSpPr/>
          <p:nvPr/>
        </p:nvSpPr>
        <p:spPr>
          <a:xfrm>
            <a:off x="503427" y="2536709"/>
            <a:ext cx="13503443" cy="400692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22C3D8D-7671-C218-DF63-E300F7EA8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90" y="2636059"/>
            <a:ext cx="12503656" cy="380821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3E28E92-C1C5-A7B4-6376-9FBBBB53FA4E}"/>
              </a:ext>
            </a:extLst>
          </p:cNvPr>
          <p:cNvSpPr/>
          <p:nvPr/>
        </p:nvSpPr>
        <p:spPr>
          <a:xfrm>
            <a:off x="503428" y="421240"/>
            <a:ext cx="13488012" cy="73974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9EF02BF-4805-C41A-C2CC-713B0E563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4851" y="7756715"/>
            <a:ext cx="1865549" cy="4736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CB9A9B-867E-2B4C-8656-75E481F18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851" y="7756715"/>
            <a:ext cx="1865549" cy="47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366101-F3C4-7F9D-0443-B88304AB737E}"/>
              </a:ext>
            </a:extLst>
          </p:cNvPr>
          <p:cNvSpPr/>
          <p:nvPr/>
        </p:nvSpPr>
        <p:spPr>
          <a:xfrm>
            <a:off x="503428" y="421240"/>
            <a:ext cx="13488012" cy="73974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71082-084C-69DB-92DC-884A1E8779F6}"/>
              </a:ext>
            </a:extLst>
          </p:cNvPr>
          <p:cNvSpPr txBox="1"/>
          <p:nvPr/>
        </p:nvSpPr>
        <p:spPr>
          <a:xfrm>
            <a:off x="4497859" y="545427"/>
            <a:ext cx="56346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sz="3400" b="1" dirty="0"/>
              <a:t> </a:t>
            </a:r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en-IN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79443-DE2F-49E9-072B-CBC21D8FC887}"/>
              </a:ext>
            </a:extLst>
          </p:cNvPr>
          <p:cNvSpPr txBox="1"/>
          <p:nvPr/>
        </p:nvSpPr>
        <p:spPr>
          <a:xfrm>
            <a:off x="965771" y="1469204"/>
            <a:ext cx="622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Time Implementation: </a:t>
            </a:r>
            <a:r>
              <a:rPr lang="en-IN" dirty="0">
                <a:hlinkClick r:id="rId5"/>
              </a:rPr>
              <a:t>Portfolio Optimizer</a:t>
            </a:r>
            <a:endParaRPr lang="en-IN" dirty="0"/>
          </a:p>
        </p:txBody>
      </p:sp>
      <p:pic>
        <p:nvPicPr>
          <p:cNvPr id="7" name="OOPS_DEMO">
            <a:hlinkClick r:id="" action="ppaction://media"/>
            <a:extLst>
              <a:ext uri="{FF2B5EF4-FFF2-40B4-BE49-F238E27FC236}">
                <a16:creationId xmlns:a16="http://schemas.microsoft.com/office/drawing/2014/main" id="{8A66894B-2C53-20C9-1C5C-B3EA5892D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2509" y="1997333"/>
            <a:ext cx="10193190" cy="53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0">
            <a:extLst>
              <a:ext uri="{FF2B5EF4-FFF2-40B4-BE49-F238E27FC236}">
                <a16:creationId xmlns:a16="http://schemas.microsoft.com/office/drawing/2014/main" id="{D3DECFD7-A5AF-6410-E27E-037D228CA688}"/>
              </a:ext>
            </a:extLst>
          </p:cNvPr>
          <p:cNvSpPr/>
          <p:nvPr/>
        </p:nvSpPr>
        <p:spPr>
          <a:xfrm>
            <a:off x="3397771" y="525717"/>
            <a:ext cx="7683896" cy="54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2E3C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&amp; Future Work </a:t>
            </a:r>
            <a:endParaRPr lang="en-US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624114-9DB7-2DD0-556B-B7EE58080813}"/>
              </a:ext>
            </a:extLst>
          </p:cNvPr>
          <p:cNvSpPr/>
          <p:nvPr/>
        </p:nvSpPr>
        <p:spPr>
          <a:xfrm>
            <a:off x="571194" y="429155"/>
            <a:ext cx="13488012" cy="73974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Shape 2">
            <a:extLst>
              <a:ext uri="{FF2B5EF4-FFF2-40B4-BE49-F238E27FC236}">
                <a16:creationId xmlns:a16="http://schemas.microsoft.com/office/drawing/2014/main" id="{7A19416D-8556-C0CA-4634-C761D9F62D15}"/>
              </a:ext>
            </a:extLst>
          </p:cNvPr>
          <p:cNvSpPr/>
          <p:nvPr/>
        </p:nvSpPr>
        <p:spPr>
          <a:xfrm>
            <a:off x="7315200" y="1457462"/>
            <a:ext cx="6744006" cy="739740"/>
          </a:xfrm>
          <a:prstGeom prst="roundRect">
            <a:avLst>
              <a:gd name="adj" fmla="val 5488"/>
            </a:avLst>
          </a:prstGeom>
          <a:solidFill>
            <a:srgbClr val="C0F2D4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35" name="Shape 2">
            <a:extLst>
              <a:ext uri="{FF2B5EF4-FFF2-40B4-BE49-F238E27FC236}">
                <a16:creationId xmlns:a16="http://schemas.microsoft.com/office/drawing/2014/main" id="{48B114D1-4F36-F5A1-B688-F7109AFCAEDC}"/>
              </a:ext>
            </a:extLst>
          </p:cNvPr>
          <p:cNvSpPr/>
          <p:nvPr/>
        </p:nvSpPr>
        <p:spPr>
          <a:xfrm>
            <a:off x="571193" y="1457461"/>
            <a:ext cx="6504665" cy="739741"/>
          </a:xfrm>
          <a:prstGeom prst="roundRect">
            <a:avLst>
              <a:gd name="adj" fmla="val 5488"/>
            </a:avLst>
          </a:prstGeom>
          <a:solidFill>
            <a:srgbClr val="D2F3F6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0172B4-B7D2-B9B4-2C91-8F6A5204682F}"/>
              </a:ext>
            </a:extLst>
          </p:cNvPr>
          <p:cNvSpPr txBox="1"/>
          <p:nvPr/>
        </p:nvSpPr>
        <p:spPr>
          <a:xfrm>
            <a:off x="8126218" y="2691859"/>
            <a:ext cx="5465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Incorporate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 initial investment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into the optimization model for personalized allocation.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7A68C-C531-73B6-9A57-1ADF54803A94}"/>
              </a:ext>
            </a:extLst>
          </p:cNvPr>
          <p:cNvSpPr txBox="1"/>
          <p:nvPr/>
        </p:nvSpPr>
        <p:spPr>
          <a:xfrm>
            <a:off x="8126218" y="3725947"/>
            <a:ext cx="560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Integrate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reinforcement learning-based trading agents</a:t>
            </a:r>
            <a:r>
              <a:rPr lang="en-US" altLang="en-US" dirty="0">
                <a:latin typeface="Arial" panose="020B0604020202020204" pitchFamily="34" charset="0"/>
              </a:rPr>
              <a:t> for adaptive market decision-making</a:t>
            </a:r>
            <a:endParaRPr lang="en-IN" dirty="0"/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C166EE8F-B263-F1B8-6A00-A65A7A90A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F1D3C8-6FF9-3884-18A4-C6CB05D4C647}"/>
              </a:ext>
            </a:extLst>
          </p:cNvPr>
          <p:cNvSpPr txBox="1"/>
          <p:nvPr/>
        </p:nvSpPr>
        <p:spPr>
          <a:xfrm>
            <a:off x="8126218" y="4840703"/>
            <a:ext cx="5393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Implement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real-time market monitoring and automated alerts </a:t>
            </a:r>
            <a:r>
              <a:rPr lang="en-US" altLang="en-US" dirty="0">
                <a:latin typeface="Arial" panose="020B0604020202020204" pitchFamily="34" charset="0"/>
              </a:rPr>
              <a:t>for portfolio adjustments.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60CA01-6BB8-DBC9-6517-0A4FB2368504}"/>
              </a:ext>
            </a:extLst>
          </p:cNvPr>
          <p:cNvSpPr txBox="1"/>
          <p:nvPr/>
        </p:nvSpPr>
        <p:spPr>
          <a:xfrm>
            <a:off x="8131355" y="5952862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Deploy on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cloud infrastructure </a:t>
            </a:r>
            <a:r>
              <a:rPr lang="en-US" altLang="en-US" dirty="0">
                <a:latin typeface="Arial" panose="020B0604020202020204" pitchFamily="34" charset="0"/>
              </a:rPr>
              <a:t>for multi-user access and scalability.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EF080A-67C0-9077-0268-6FEF74040401}"/>
              </a:ext>
            </a:extLst>
          </p:cNvPr>
          <p:cNvSpPr txBox="1"/>
          <p:nvPr/>
        </p:nvSpPr>
        <p:spPr>
          <a:xfrm>
            <a:off x="8126218" y="6748191"/>
            <a:ext cx="5619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Enhance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visual analytics </a:t>
            </a:r>
            <a:r>
              <a:rPr lang="en-US" altLang="en-US" dirty="0">
                <a:latin typeface="Arial" panose="020B0604020202020204" pitchFamily="34" charset="0"/>
              </a:rPr>
              <a:t>using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multi-page, interactive </a:t>
            </a:r>
            <a:r>
              <a:rPr lang="en-US" altLang="en-US" dirty="0" err="1">
                <a:solidFill>
                  <a:srgbClr val="FF0000"/>
                </a:solidFill>
                <a:latin typeface="Arial" panose="020B0604020202020204" pitchFamily="34" charset="0"/>
              </a:rPr>
              <a:t>Streamlit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 dashboards </a:t>
            </a:r>
            <a:r>
              <a:rPr lang="en-US" altLang="en-US" dirty="0">
                <a:latin typeface="Arial" panose="020B0604020202020204" pitchFamily="34" charset="0"/>
              </a:rPr>
              <a:t>for better transparency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A16B88-97AD-7862-F5CC-F663A8CCDB5B}"/>
              </a:ext>
            </a:extLst>
          </p:cNvPr>
          <p:cNvSpPr txBox="1"/>
          <p:nvPr/>
        </p:nvSpPr>
        <p:spPr>
          <a:xfrm>
            <a:off x="8688879" y="1577068"/>
            <a:ext cx="3996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Future</a:t>
            </a:r>
            <a:r>
              <a:rPr lang="en-US" sz="2800" dirty="0"/>
              <a:t> </a:t>
            </a:r>
            <a:r>
              <a:rPr lang="en-US" sz="2800" b="1" dirty="0"/>
              <a:t>Work</a:t>
            </a:r>
            <a:endParaRPr lang="en-IN" sz="28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150356-3A69-F88A-6441-427AFB793609}"/>
              </a:ext>
            </a:extLst>
          </p:cNvPr>
          <p:cNvSpPr txBox="1"/>
          <p:nvPr/>
        </p:nvSpPr>
        <p:spPr>
          <a:xfrm>
            <a:off x="1633590" y="1649322"/>
            <a:ext cx="4212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Challenges</a:t>
            </a:r>
            <a:endParaRPr lang="en-IN" sz="28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24ABC5-E7CD-12AE-D541-C58D25D2CC93}"/>
              </a:ext>
            </a:extLst>
          </p:cNvPr>
          <p:cNvSpPr txBox="1"/>
          <p:nvPr/>
        </p:nvSpPr>
        <p:spPr>
          <a:xfrm>
            <a:off x="1263261" y="2798058"/>
            <a:ext cx="5308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Managing multiple asset types (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stocks, crypto, ETFs, bonds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 under a single unified framework.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D36375-C746-B69F-F119-4B55A53F5B91}"/>
              </a:ext>
            </a:extLst>
          </p:cNvPr>
          <p:cNvSpPr txBox="1"/>
          <p:nvPr/>
        </p:nvSpPr>
        <p:spPr>
          <a:xfrm>
            <a:off x="1258644" y="4840286"/>
            <a:ext cx="5876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inconsistent data formats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and missing values from different financial APIs (Yahoo, Binance, FRED).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F47935-D0AD-40F6-EC27-840198149527}"/>
              </a:ext>
            </a:extLst>
          </p:cNvPr>
          <p:cNvSpPr txBox="1"/>
          <p:nvPr/>
        </p:nvSpPr>
        <p:spPr>
          <a:xfrm>
            <a:off x="1258644" y="595286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Dealing with 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failures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due to singular covariance matrices or numerical instability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AC9A23-08F9-78C2-C346-EE4F9821C74B}"/>
              </a:ext>
            </a:extLst>
          </p:cNvPr>
          <p:cNvSpPr txBox="1"/>
          <p:nvPr/>
        </p:nvSpPr>
        <p:spPr>
          <a:xfrm>
            <a:off x="1238885" y="6748191"/>
            <a:ext cx="518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Ensuring smooth user interaction and 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responsiveness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dashboard while processing large datasets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4D5D72-ED4D-D84B-8D11-5AF43B9A5B40}"/>
              </a:ext>
            </a:extLst>
          </p:cNvPr>
          <p:cNvSpPr txBox="1"/>
          <p:nvPr/>
        </p:nvSpPr>
        <p:spPr>
          <a:xfrm>
            <a:off x="1238885" y="3727710"/>
            <a:ext cx="5525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Maintaining code 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modularity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extensibility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while integrating multiple components (fetching, optimizing,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analyzing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C51C62F-7EFE-D5D1-F173-0DD238ED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851" y="7756715"/>
            <a:ext cx="1865549" cy="4736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C736F-7D27-C6CB-7E3D-AD6079FF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851" y="7756715"/>
            <a:ext cx="1865549" cy="473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B9BD5-8D95-2019-6239-966F5F6AB972}"/>
              </a:ext>
            </a:extLst>
          </p:cNvPr>
          <p:cNvSpPr txBox="1"/>
          <p:nvPr/>
        </p:nvSpPr>
        <p:spPr>
          <a:xfrm>
            <a:off x="3954162" y="2829697"/>
            <a:ext cx="6709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Thank You!</a:t>
            </a:r>
            <a:endParaRPr lang="en-IN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49000F-50E8-E47E-DABB-DEA97087536D}"/>
              </a:ext>
            </a:extLst>
          </p:cNvPr>
          <p:cNvSpPr/>
          <p:nvPr/>
        </p:nvSpPr>
        <p:spPr>
          <a:xfrm>
            <a:off x="4769707" y="2645551"/>
            <a:ext cx="5078627" cy="150752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379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488</Words>
  <Application>Microsoft Office PowerPoint</Application>
  <PresentationFormat>Custom</PresentationFormat>
  <Paragraphs>55</Paragraphs>
  <Slides>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Host Grotesk Light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RITIKA VERMA</dc:creator>
  <cp:lastModifiedBy>Ritika Verma</cp:lastModifiedBy>
  <cp:revision>9</cp:revision>
  <dcterms:created xsi:type="dcterms:W3CDTF">2025-11-07T15:04:25Z</dcterms:created>
  <dcterms:modified xsi:type="dcterms:W3CDTF">2025-11-08T07:58:15Z</dcterms:modified>
</cp:coreProperties>
</file>